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7" r:id="rId5"/>
    <p:sldId id="260" r:id="rId6"/>
    <p:sldId id="261" r:id="rId7"/>
    <p:sldId id="263" r:id="rId8"/>
    <p:sldId id="264" r:id="rId9"/>
    <p:sldId id="265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8F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6DFFA-791E-4AA6-8E73-A59E4D55C336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EDA5A-4178-462D-A09B-F206D80FD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DA5A-4178-462D-A09B-F206D80FD4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A358-F14C-4918-A1C7-3C64852B53F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2D68-B885-4508-8686-F56581F68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A358-F14C-4918-A1C7-3C64852B53F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2D68-B885-4508-8686-F56581F68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A358-F14C-4918-A1C7-3C64852B53F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2D68-B885-4508-8686-F56581F68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A358-F14C-4918-A1C7-3C64852B53F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2D68-B885-4508-8686-F56581F68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A358-F14C-4918-A1C7-3C64852B53F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2D68-B885-4508-8686-F56581F68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A358-F14C-4918-A1C7-3C64852B53F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2D68-B885-4508-8686-F56581F68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A358-F14C-4918-A1C7-3C64852B53F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2D68-B885-4508-8686-F56581F68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A358-F14C-4918-A1C7-3C64852B53F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2D68-B885-4508-8686-F56581F68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A358-F14C-4918-A1C7-3C64852B53F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2D68-B885-4508-8686-F56581F68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A358-F14C-4918-A1C7-3C64852B53F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2D68-B885-4508-8686-F56581F68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A358-F14C-4918-A1C7-3C64852B53F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2D68-B885-4508-8686-F56581F68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4A358-F14C-4918-A1C7-3C64852B53F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2D68-B885-4508-8686-F56581F684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scoric\Desktop\pri 5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954503" y="0"/>
            <a:ext cx="2189497" cy="504056"/>
          </a:xfrm>
          <a:prstGeom prst="rect">
            <a:avLst/>
          </a:prstGeom>
          <a:noFill/>
        </p:spPr>
      </p:pic>
      <p:pic>
        <p:nvPicPr>
          <p:cNvPr id="8" name="Picture 7" descr="samo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91582"/>
            <a:ext cx="500034" cy="4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create.kahoot.it/share/u-hrani-je-zarobljena-sunceva-energija/6cf8d458-f8b7-4510-9199-2aa9db408c2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14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www.e-sfera.hr/dodatni-digitalni-sadrzaji/a791cda8-c1ec-4cb6-89d4-8ba8829549d0/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s://www.e-sfera.hr/dodatni-digitalni-sadrzaji/a791cda8-c1ec-4cb6-89d4-8ba8829549d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1.png"/><Relationship Id="rId2" Type="http://schemas.openxmlformats.org/officeDocument/2006/relationships/hyperlink" Target="https://www.e-sfera.hr/dodatni-digitalni-sadrzaji/a791cda8-c1ec-4cb6-89d4-8ba8829549d0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35696" y="692696"/>
            <a:ext cx="5328592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solidFill>
                  <a:schemeClr val="accent6">
                    <a:lumMod val="75000"/>
                  </a:schemeClr>
                </a:solidFill>
              </a:rPr>
              <a:t>U HRANI JE ZAROBLJENA SUNČEVA ENERGIJA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276872"/>
            <a:ext cx="4461142" cy="385762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5221301" cy="92333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ISTRAŽI:</a:t>
            </a:r>
          </a:p>
          <a:p>
            <a:r>
              <a:rPr lang="hr-HR" dirty="0" smtClean="0"/>
              <a:t>Zašto je sjedalo stolca toplo kada ustaneš s njega?</a:t>
            </a:r>
          </a:p>
          <a:p>
            <a:r>
              <a:rPr lang="hr-HR" dirty="0" smtClean="0"/>
              <a:t>Zašto je posteljina topla kada ujutro izađeš iz kreveta?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548680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060848"/>
            <a:ext cx="4734481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060848"/>
            <a:ext cx="2487713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3768" y="692696"/>
            <a:ext cx="424847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hlinkClick r:id="rId2"/>
              </a:rPr>
              <a:t>KVIZ: PROVJERI ZNANJE</a:t>
            </a:r>
            <a:endParaRPr lang="hr-HR" sz="3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21141" b="20722"/>
          <a:stretch>
            <a:fillRect/>
          </a:stretch>
        </p:blipFill>
        <p:spPr bwMode="auto">
          <a:xfrm>
            <a:off x="3203848" y="2996952"/>
            <a:ext cx="2736304" cy="2376264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t="12123" b="9081"/>
          <a:stretch>
            <a:fillRect/>
          </a:stretch>
        </p:blipFill>
        <p:spPr bwMode="auto">
          <a:xfrm>
            <a:off x="6012160" y="3429000"/>
            <a:ext cx="2969667" cy="23400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2952000" cy="203462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email"/>
          <a:srcRect l="4709" t="6673" r="2973" b="7730"/>
          <a:stretch>
            <a:fillRect/>
          </a:stretch>
        </p:blipFill>
        <p:spPr bwMode="auto">
          <a:xfrm>
            <a:off x="4067944" y="1340768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740768" cy="472915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31840" y="2276872"/>
            <a:ext cx="6110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živa bića za svoj rast i razvitak trebaju </a:t>
            </a:r>
            <a:r>
              <a:rPr lang="hr-HR" sz="2400" b="1" dirty="0" smtClean="0"/>
              <a:t>energiju</a:t>
            </a:r>
            <a:endParaRPr lang="hr-HR" sz="2400" dirty="0"/>
          </a:p>
          <a:p>
            <a:r>
              <a:rPr lang="hr-HR" sz="2400" dirty="0" smtClean="0"/>
              <a:t>-</a:t>
            </a:r>
            <a:r>
              <a:rPr lang="hr-HR" sz="2400" b="1" dirty="0" smtClean="0"/>
              <a:t> energiju</a:t>
            </a:r>
            <a:r>
              <a:rPr lang="hr-HR" sz="2400" dirty="0" smtClean="0"/>
              <a:t> dobivaju iz hrane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73016"/>
            <a:ext cx="1937220" cy="216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59" y="3573016"/>
            <a:ext cx="2808000" cy="217800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580112" y="1340768"/>
            <a:ext cx="144016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hlinkClick r:id="rId5"/>
              </a:rPr>
              <a:t>VIZUALNO +</a:t>
            </a:r>
            <a:endParaRPr lang="en-US" dirty="0"/>
          </a:p>
        </p:txBody>
      </p:sp>
      <p:pic>
        <p:nvPicPr>
          <p:cNvPr id="1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 t="10788" r="3532" b="2906"/>
          <a:stretch>
            <a:fillRect/>
          </a:stretch>
        </p:blipFill>
        <p:spPr bwMode="auto">
          <a:xfrm>
            <a:off x="4788024" y="119675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801" r="8790"/>
          <a:stretch>
            <a:fillRect/>
          </a:stretch>
        </p:blipFill>
        <p:spPr bwMode="auto">
          <a:xfrm>
            <a:off x="357090" y="260648"/>
            <a:ext cx="3638846" cy="5616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11960" y="2420888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accent5">
                    <a:lumMod val="75000"/>
                  </a:schemeClr>
                </a:solidFill>
              </a:rPr>
              <a:t>FOTOSINTEZA</a:t>
            </a:r>
          </a:p>
          <a:p>
            <a:r>
              <a:rPr lang="hr-HR" sz="2400" dirty="0" smtClean="0"/>
              <a:t>- proces kojim biljke stvaraju </a:t>
            </a:r>
            <a:r>
              <a:rPr lang="hr-HR" sz="2400" b="1" dirty="0" smtClean="0"/>
              <a:t>hranu</a:t>
            </a:r>
            <a:r>
              <a:rPr lang="hr-HR" sz="2400" dirty="0" smtClean="0"/>
              <a:t>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87444" y="6237312"/>
            <a:ext cx="1377044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hr-HR" dirty="0" smtClean="0">
                <a:hlinkClick r:id="rId4"/>
              </a:rPr>
              <a:t>VIZUALNO + </a:t>
            </a:r>
            <a:endParaRPr lang="hr-HR" dirty="0" smtClean="0"/>
          </a:p>
        </p:txBody>
      </p:sp>
      <p:pic>
        <p:nvPicPr>
          <p:cNvPr id="1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 t="10788" r="3532" b="2906"/>
          <a:stretch>
            <a:fillRect/>
          </a:stretch>
        </p:blipFill>
        <p:spPr bwMode="auto">
          <a:xfrm>
            <a:off x="6867364" y="613792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785794"/>
            <a:ext cx="8463884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hrana sadrži </a:t>
            </a:r>
            <a:r>
              <a:rPr lang="hr-HR" b="1" dirty="0" smtClean="0"/>
              <a:t>kemijsku energiju</a:t>
            </a:r>
            <a:endParaRPr lang="hr-HR" dirty="0"/>
          </a:p>
          <a:p>
            <a:r>
              <a:rPr lang="hr-HR" dirty="0" smtClean="0"/>
              <a:t>- kemijska energija u hrani potječe od Sunčeve toplinske energije koja je procesom </a:t>
            </a:r>
            <a:r>
              <a:rPr lang="hr-HR" b="1" dirty="0" smtClean="0"/>
              <a:t>FOTOSINTEZE</a:t>
            </a:r>
            <a:r>
              <a:rPr lang="hr-HR" dirty="0" smtClean="0"/>
              <a:t> ušla u biljni organizam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5999173" cy="4499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39552" y="6211669"/>
            <a:ext cx="253694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ISTRAŽI, </a:t>
            </a:r>
            <a:r>
              <a:rPr lang="hr-HR" dirty="0" smtClean="0">
                <a:solidFill>
                  <a:srgbClr val="92D050"/>
                </a:solidFill>
              </a:rPr>
              <a:t>RB str. 27</a:t>
            </a:r>
          </a:p>
          <a:p>
            <a:r>
              <a:rPr lang="hr-HR" dirty="0" smtClean="0"/>
              <a:t>Što je biljkama hrana?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593" y="5301208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5157192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836712"/>
            <a:ext cx="71438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</a:t>
            </a:r>
            <a:r>
              <a:rPr lang="hr-HR" b="1" dirty="0" smtClean="0"/>
              <a:t>biljke </a:t>
            </a:r>
            <a:r>
              <a:rPr lang="hr-HR" dirty="0" smtClean="0"/>
              <a:t>iskoriste dio </a:t>
            </a:r>
            <a:r>
              <a:rPr lang="hr-HR" b="1" dirty="0" smtClean="0"/>
              <a:t>šećera </a:t>
            </a:r>
            <a:r>
              <a:rPr lang="hr-HR" dirty="0" smtClean="0"/>
              <a:t>za rast i razvitak</a:t>
            </a:r>
            <a:endParaRPr lang="hr-HR" dirty="0"/>
          </a:p>
          <a:p>
            <a:r>
              <a:rPr lang="hr-HR" dirty="0" smtClean="0"/>
              <a:t>- dio  šećera pretvaraju u </a:t>
            </a:r>
            <a:r>
              <a:rPr lang="hr-HR" b="1" dirty="0" smtClean="0"/>
              <a:t>škrob</a:t>
            </a:r>
            <a:r>
              <a:rPr lang="hr-HR" dirty="0" smtClean="0"/>
              <a:t>, koji se gomila u pojedine biljne organe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6093296"/>
            <a:ext cx="316835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ISTRAŽI:</a:t>
            </a:r>
          </a:p>
          <a:p>
            <a:r>
              <a:rPr lang="hr-HR" dirty="0" smtClean="0"/>
              <a:t>Koje biljne organe razlikujemo?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00808"/>
            <a:ext cx="4503408" cy="300039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2920436" cy="2340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352" y="4221088"/>
            <a:ext cx="3120000" cy="2340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6" y="4221088"/>
            <a:ext cx="3439346" cy="2340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431" y="1484784"/>
            <a:ext cx="2340000" cy="2340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mnogi biljni organi sadrže škrob i/ili šećer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560" y="5890046"/>
            <a:ext cx="8352928" cy="92333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ISTRAŽI:</a:t>
            </a:r>
          </a:p>
          <a:p>
            <a:r>
              <a:rPr lang="hr-HR" dirty="0" smtClean="0"/>
              <a:t>- </a:t>
            </a:r>
            <a:r>
              <a:rPr lang="hr-HR" dirty="0" smtClean="0">
                <a:hlinkClick r:id="rId2"/>
              </a:rPr>
              <a:t>DDS: Gdje biljka čuva rezervnu hranu?</a:t>
            </a:r>
            <a:endParaRPr lang="hr-HR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r-HR" dirty="0" smtClean="0"/>
              <a:t>- Ima li škroba ili masti u plodu banane, maslini , orahu, sjemenkama suncokreta ili riže?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88840"/>
            <a:ext cx="1946078" cy="292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21875" t="3676" r="19701" b="993"/>
          <a:stretch>
            <a:fillRect/>
          </a:stretch>
        </p:blipFill>
        <p:spPr bwMode="auto">
          <a:xfrm>
            <a:off x="899592" y="764704"/>
            <a:ext cx="86409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 l="-798" t="12947" b="13745"/>
          <a:stretch>
            <a:fillRect/>
          </a:stretch>
        </p:blipFill>
        <p:spPr bwMode="auto">
          <a:xfrm>
            <a:off x="4572000" y="548680"/>
            <a:ext cx="1584176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420888"/>
            <a:ext cx="271488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60" y="5085184"/>
            <a:ext cx="730821" cy="70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404664"/>
            <a:ext cx="612068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- rezervna hrana i skladištenje energije -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196752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- </a:t>
            </a:r>
            <a:r>
              <a:rPr lang="hr-HR" sz="2000" b="1" dirty="0" smtClean="0">
                <a:solidFill>
                  <a:schemeClr val="accent5">
                    <a:lumMod val="75000"/>
                  </a:schemeClr>
                </a:solidFill>
              </a:rPr>
              <a:t>biljke</a:t>
            </a:r>
            <a:r>
              <a:rPr lang="hr-H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r-HR" sz="2000" dirty="0" smtClean="0"/>
              <a:t>skladište hranjive tvari u plodove, sjemenke i podzemne dijelove (gomolj, lukovicu i </a:t>
            </a:r>
            <a:r>
              <a:rPr lang="hr-HR" sz="2000" dirty="0" err="1" smtClean="0"/>
              <a:t>podanak</a:t>
            </a:r>
            <a:r>
              <a:rPr lang="hr-HR" sz="2000" dirty="0" smtClean="0"/>
              <a:t>)</a:t>
            </a:r>
            <a:endParaRPr lang="hr-HR" sz="2000" dirty="0"/>
          </a:p>
          <a:p>
            <a:r>
              <a:rPr lang="hr-HR" sz="2000" dirty="0" smtClean="0"/>
              <a:t>- </a:t>
            </a:r>
            <a:r>
              <a:rPr lang="hr-HR" sz="2000" b="1" dirty="0" smtClean="0">
                <a:solidFill>
                  <a:schemeClr val="accent5">
                    <a:lumMod val="75000"/>
                  </a:schemeClr>
                </a:solidFill>
              </a:rPr>
              <a:t>životinje</a:t>
            </a:r>
            <a:r>
              <a:rPr lang="hr-HR" sz="2000" dirty="0" smtClean="0"/>
              <a:t> </a:t>
            </a:r>
            <a:r>
              <a:rPr lang="hr-HR" sz="2000" dirty="0"/>
              <a:t>s</a:t>
            </a:r>
            <a:r>
              <a:rPr lang="hr-HR" sz="2000" dirty="0" smtClean="0"/>
              <a:t>kladište energiju u obliku </a:t>
            </a:r>
            <a:r>
              <a:rPr lang="hr-HR" sz="2000" b="1" dirty="0" smtClean="0"/>
              <a:t>masnih</a:t>
            </a:r>
            <a:r>
              <a:rPr lang="hr-HR" sz="2000" dirty="0" smtClean="0"/>
              <a:t> naslaga (</a:t>
            </a:r>
            <a:r>
              <a:rPr lang="hr-HR" sz="2000" dirty="0" err="1" smtClean="0"/>
              <a:t>npr</a:t>
            </a:r>
            <a:r>
              <a:rPr lang="hr-HR" sz="2000" dirty="0" smtClean="0"/>
              <a:t>. svinja, vepar, guska, patka), tu zalihu obično troše zimi (kada je malo hrane u okolišu ili kada spavaju </a:t>
            </a:r>
            <a:r>
              <a:rPr lang="hr-HR" sz="2000" b="1" dirty="0" smtClean="0"/>
              <a:t>zimski san</a:t>
            </a:r>
            <a:r>
              <a:rPr lang="hr-HR" sz="2000" dirty="0" smtClean="0"/>
              <a:t>)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7635"/>
          <a:stretch>
            <a:fillRect/>
          </a:stretch>
        </p:blipFill>
        <p:spPr bwMode="auto">
          <a:xfrm>
            <a:off x="5076056" y="2852936"/>
            <a:ext cx="3484491" cy="29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309" y="2852936"/>
            <a:ext cx="1962467" cy="29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6933" t="3735" r="9869" b="2877"/>
          <a:stretch>
            <a:fillRect/>
          </a:stretch>
        </p:blipFill>
        <p:spPr bwMode="auto">
          <a:xfrm>
            <a:off x="2915816" y="3429000"/>
            <a:ext cx="1728192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071570"/>
          </a:xfrm>
        </p:spPr>
        <p:txBody>
          <a:bodyPr>
            <a:no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988840"/>
            <a:ext cx="3744416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energija nikad  NE NESTAJE</a:t>
            </a:r>
          </a:p>
          <a:p>
            <a:r>
              <a:rPr lang="hr-HR" dirty="0" smtClean="0"/>
              <a:t>- energija se </a:t>
            </a:r>
            <a:r>
              <a:rPr lang="hr-HR" b="1" dirty="0" smtClean="0"/>
              <a:t>pretvara</a:t>
            </a:r>
            <a:r>
              <a:rPr lang="hr-HR" dirty="0" smtClean="0"/>
              <a:t> iz jednog oblika u drugi</a:t>
            </a:r>
          </a:p>
          <a:p>
            <a:r>
              <a:rPr lang="hr-HR" dirty="0" smtClean="0"/>
              <a:t>- </a:t>
            </a:r>
            <a:r>
              <a:rPr lang="hr-HR" b="1" dirty="0" smtClean="0"/>
              <a:t>kemijska energija hrane </a:t>
            </a:r>
            <a:r>
              <a:rPr lang="hr-HR" dirty="0" smtClean="0"/>
              <a:t>pretvara se u razne oblike energije (</a:t>
            </a:r>
            <a:r>
              <a:rPr lang="hr-HR" b="1" dirty="0" smtClean="0"/>
              <a:t>energiju kretanja</a:t>
            </a:r>
            <a:r>
              <a:rPr lang="hr-HR" dirty="0" smtClean="0"/>
              <a:t>, toplinsku energiju i </a:t>
            </a:r>
            <a:r>
              <a:rPr lang="hr-HR" dirty="0" err="1" smtClean="0"/>
              <a:t>dr</a:t>
            </a:r>
            <a:r>
              <a:rPr lang="hr-HR" dirty="0" smtClean="0"/>
              <a:t>.)</a:t>
            </a:r>
          </a:p>
          <a:p>
            <a:r>
              <a:rPr lang="hr-HR" dirty="0" smtClean="0"/>
              <a:t>- dio energije uvijek u obliku TOPLINE odlazi u okoliš (tlo, vodu zrak)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9755"/>
          <a:stretch>
            <a:fillRect/>
          </a:stretch>
        </p:blipFill>
        <p:spPr bwMode="auto">
          <a:xfrm>
            <a:off x="3923928" y="1916832"/>
            <a:ext cx="1702903" cy="199853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10753"/>
          <a:stretch>
            <a:fillRect/>
          </a:stretch>
        </p:blipFill>
        <p:spPr bwMode="auto">
          <a:xfrm>
            <a:off x="4427984" y="4005063"/>
            <a:ext cx="4536000" cy="278277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4097" r="12118"/>
          <a:stretch>
            <a:fillRect/>
          </a:stretch>
        </p:blipFill>
        <p:spPr bwMode="auto">
          <a:xfrm>
            <a:off x="5724128" y="836712"/>
            <a:ext cx="3240360" cy="306864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63688" y="1886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2800" b="1" u="sng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PRETVORBA  ENERGIJE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275</Words>
  <Application>Microsoft Office PowerPoint</Application>
  <PresentationFormat>On-screen Show (4:3)</PresentationFormat>
  <Paragraphs>35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   </vt:lpstr>
      <vt:lpstr>   </vt:lpstr>
      <vt:lpstr>Slide 6</vt:lpstr>
      <vt:lpstr>Slide 7</vt:lpstr>
      <vt:lpstr>Slide 8</vt:lpstr>
      <vt:lpstr>   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sk-imahecic</cp:lastModifiedBy>
  <cp:revision>33</cp:revision>
  <dcterms:created xsi:type="dcterms:W3CDTF">2019-07-02T15:29:17Z</dcterms:created>
  <dcterms:modified xsi:type="dcterms:W3CDTF">2019-08-02T11:06:02Z</dcterms:modified>
</cp:coreProperties>
</file>